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2" r:id="rId1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7145B5F-F2B8-400B-88B2-227A36B9241B}"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2760808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7145B5F-F2B8-400B-88B2-227A36B9241B}"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325655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7145B5F-F2B8-400B-88B2-227A36B9241B}"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1841046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7145B5F-F2B8-400B-88B2-227A36B9241B}" type="datetimeFigureOut">
              <a:rPr lang="es-CO" smtClean="0"/>
              <a:t>31/10/2017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4285492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7145B5F-F2B8-400B-88B2-227A36B9241B}" type="datetimeFigureOut">
              <a:rPr lang="es-CO" smtClean="0"/>
              <a:t>31/10/2017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2549235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7145B5F-F2B8-400B-88B2-227A36B9241B}" type="datetimeFigureOut">
              <a:rPr lang="es-CO" smtClean="0"/>
              <a:t>31/10/2017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2816947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7145B5F-F2B8-400B-88B2-227A36B9241B}" type="datetimeFigureOut">
              <a:rPr lang="es-CO" smtClean="0"/>
              <a:t>31/10/2017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3126047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7145B5F-F2B8-400B-88B2-227A36B9241B}" type="datetimeFigureOut">
              <a:rPr lang="es-CO" smtClean="0"/>
              <a:t>31/10/2017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972971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7145B5F-F2B8-400B-88B2-227A36B9241B}" type="datetimeFigureOut">
              <a:rPr lang="es-CO" smtClean="0"/>
              <a:t>31/10/2017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3610366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7145B5F-F2B8-400B-88B2-227A36B9241B}"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4184802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7145B5F-F2B8-400B-88B2-227A36B9241B}" type="datetimeFigureOut">
              <a:rPr lang="es-CO" smtClean="0"/>
              <a:t>31/10/2017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8C9E43-3882-409F-AC34-7FAF8C27A99B}" type="slidenum">
              <a:rPr lang="es-CO" smtClean="0"/>
              <a:t>‹Nº›</a:t>
            </a:fld>
            <a:endParaRPr lang="es-CO"/>
          </a:p>
        </p:txBody>
      </p:sp>
    </p:spTree>
    <p:extLst>
      <p:ext uri="{BB962C8B-B14F-4D97-AF65-F5344CB8AC3E}">
        <p14:creationId xmlns:p14="http://schemas.microsoft.com/office/powerpoint/2010/main" val="2428854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145B5F-F2B8-400B-88B2-227A36B9241B}" type="datetimeFigureOut">
              <a:rPr lang="es-CO" smtClean="0"/>
              <a:t>31/10/2017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8C9E43-3882-409F-AC34-7FAF8C27A99B}" type="slidenum">
              <a:rPr lang="es-CO" smtClean="0"/>
              <a:t>‹Nº›</a:t>
            </a:fld>
            <a:endParaRPr lang="es-CO"/>
          </a:p>
        </p:txBody>
      </p:sp>
    </p:spTree>
    <p:extLst>
      <p:ext uri="{BB962C8B-B14F-4D97-AF65-F5344CB8AC3E}">
        <p14:creationId xmlns:p14="http://schemas.microsoft.com/office/powerpoint/2010/main" val="4079615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357746" y="360364"/>
            <a:ext cx="9144000" cy="1288328"/>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a:bodyPr>
          <a:lstStyle/>
          <a:p>
            <a:r>
              <a:rPr lang="es-CO" sz="4800" dirty="0" smtClean="0"/>
              <a:t>ATRIBUTOS DEL ESPÍRITU SANTO</a:t>
            </a:r>
            <a:endParaRPr lang="es-CO" sz="4800" dirty="0"/>
          </a:p>
        </p:txBody>
      </p:sp>
      <p:pic>
        <p:nvPicPr>
          <p:cNvPr id="7" name="Imagen 6"/>
          <p:cNvPicPr>
            <a:picLocks noChangeAspect="1"/>
          </p:cNvPicPr>
          <p:nvPr/>
        </p:nvPicPr>
        <p:blipFill>
          <a:blip r:embed="rId2"/>
          <a:stretch>
            <a:fillRect/>
          </a:stretch>
        </p:blipFill>
        <p:spPr>
          <a:xfrm>
            <a:off x="1995055" y="2147454"/>
            <a:ext cx="7869382" cy="4037734"/>
          </a:xfrm>
          <a:prstGeom prst="rect">
            <a:avLst/>
          </a:prstGeo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4098585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3"/>
          <p:cNvSpPr>
            <a:spLocks noGrp="1"/>
          </p:cNvSpPr>
          <p:nvPr>
            <p:ph idx="1"/>
          </p:nvPr>
        </p:nvSpPr>
        <p:spPr>
          <a:xfrm>
            <a:off x="741218" y="661843"/>
            <a:ext cx="10515600" cy="5198629"/>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buNone/>
            </a:pPr>
            <a:r>
              <a:rPr lang="es-CO" sz="3600" b="1" i="1" dirty="0" smtClean="0">
                <a:solidFill>
                  <a:srgbClr val="FF0000"/>
                </a:solidFill>
              </a:rPr>
              <a:t>LA PERSONA DEL ESPÍRITU SANTO:</a:t>
            </a:r>
          </a:p>
          <a:p>
            <a:pPr marL="400050" lvl="1" indent="0">
              <a:buNone/>
            </a:pPr>
            <a:r>
              <a:rPr lang="es-CO" sz="3200" b="1" i="1" dirty="0" smtClean="0"/>
              <a:t>Habla. </a:t>
            </a:r>
            <a:r>
              <a:rPr lang="es-CO" sz="3200" b="1" i="1" dirty="0" smtClean="0">
                <a:solidFill>
                  <a:srgbClr val="FF0000"/>
                </a:solidFill>
              </a:rPr>
              <a:t>Ap.2:7.</a:t>
            </a:r>
          </a:p>
          <a:p>
            <a:pPr marL="400050" lvl="1" indent="0">
              <a:buNone/>
            </a:pPr>
            <a:r>
              <a:rPr lang="es-CO" sz="3200" b="1" i="1" dirty="0" smtClean="0"/>
              <a:t>Se ofende. </a:t>
            </a:r>
            <a:r>
              <a:rPr lang="es-CO" sz="3200" b="1" i="1" dirty="0" smtClean="0">
                <a:solidFill>
                  <a:srgbClr val="FF0000"/>
                </a:solidFill>
              </a:rPr>
              <a:t>12:31.</a:t>
            </a:r>
          </a:p>
          <a:p>
            <a:pPr marL="400050" lvl="1" indent="0">
              <a:buNone/>
            </a:pPr>
            <a:r>
              <a:rPr lang="es-CO" sz="3200" b="1" i="1" dirty="0" smtClean="0"/>
              <a:t>Se entristece. </a:t>
            </a:r>
            <a:r>
              <a:rPr lang="es-CO" sz="3200" b="1" i="1" dirty="0" smtClean="0">
                <a:solidFill>
                  <a:srgbClr val="FF0000"/>
                </a:solidFill>
              </a:rPr>
              <a:t>Ef.4:30.</a:t>
            </a:r>
          </a:p>
          <a:p>
            <a:pPr marL="400050" lvl="1" indent="0">
              <a:buNone/>
            </a:pPr>
            <a:r>
              <a:rPr lang="es-CO" sz="3200" b="1" i="1" dirty="0" smtClean="0"/>
              <a:t>Es deshonrado. </a:t>
            </a:r>
            <a:r>
              <a:rPr lang="es-CO" sz="3200" b="1" i="1" dirty="0" smtClean="0">
                <a:solidFill>
                  <a:srgbClr val="FF0000"/>
                </a:solidFill>
              </a:rPr>
              <a:t>Heb.10:29.</a:t>
            </a:r>
          </a:p>
          <a:p>
            <a:pPr marL="400050" lvl="1" indent="0">
              <a:buNone/>
            </a:pPr>
            <a:r>
              <a:rPr lang="es-CO" sz="3200" b="1" i="1" dirty="0" smtClean="0"/>
              <a:t>Intercede por nosotros. </a:t>
            </a:r>
            <a:r>
              <a:rPr lang="es-CO" sz="3200" b="1" i="1" dirty="0" smtClean="0">
                <a:solidFill>
                  <a:srgbClr val="FF0000"/>
                </a:solidFill>
              </a:rPr>
              <a:t>Ro.8:26.</a:t>
            </a:r>
          </a:p>
          <a:p>
            <a:pPr marL="0" indent="0">
              <a:buNone/>
            </a:pPr>
            <a:r>
              <a:rPr lang="es-CO" sz="3600" b="1" i="1" dirty="0" smtClean="0">
                <a:solidFill>
                  <a:srgbClr val="FF0000"/>
                </a:solidFill>
              </a:rPr>
              <a:t>TIENE: </a:t>
            </a:r>
          </a:p>
          <a:p>
            <a:pPr marL="400050" lvl="1" indent="0">
              <a:buNone/>
            </a:pPr>
            <a:r>
              <a:rPr lang="es-CO" sz="3200" b="1" i="1" dirty="0"/>
              <a:t>I</a:t>
            </a:r>
            <a:r>
              <a:rPr lang="es-CO" sz="3200" b="1" i="1" dirty="0" smtClean="0"/>
              <a:t>nteligencia. </a:t>
            </a:r>
            <a:r>
              <a:rPr lang="es-CO" sz="3200" b="1" i="1" dirty="0" smtClean="0">
                <a:solidFill>
                  <a:srgbClr val="FF0000"/>
                </a:solidFill>
              </a:rPr>
              <a:t>1 Cor.2:10.</a:t>
            </a:r>
          </a:p>
          <a:p>
            <a:pPr marL="400050" lvl="1" indent="0">
              <a:buNone/>
            </a:pPr>
            <a:r>
              <a:rPr lang="es-CO" sz="3200" b="1" i="1" dirty="0" smtClean="0"/>
              <a:t>Voluntad.     </a:t>
            </a:r>
            <a:r>
              <a:rPr lang="es-CO" sz="3200" b="1" i="1" dirty="0" smtClean="0">
                <a:solidFill>
                  <a:srgbClr val="FF0000"/>
                </a:solidFill>
              </a:rPr>
              <a:t>1 Cor. 12:8,9.</a:t>
            </a:r>
          </a:p>
          <a:p>
            <a:pPr marL="400050" lvl="1" indent="0">
              <a:buNone/>
            </a:pPr>
            <a:r>
              <a:rPr lang="es-CO" sz="3200" b="1" i="1" dirty="0" smtClean="0"/>
              <a:t>Emociones.  </a:t>
            </a:r>
            <a:r>
              <a:rPr lang="es-CO" sz="3200" b="1" i="1" dirty="0" smtClean="0">
                <a:solidFill>
                  <a:srgbClr val="FF0000"/>
                </a:solidFill>
              </a:rPr>
              <a:t>Ro.15:30</a:t>
            </a:r>
            <a:r>
              <a:rPr lang="es-CO" sz="3200" b="1" i="1" dirty="0" smtClean="0">
                <a:solidFill>
                  <a:srgbClr val="FF0000"/>
                </a:solidFill>
              </a:rPr>
              <a:t>.</a:t>
            </a:r>
            <a:endParaRPr lang="es-CO" sz="3200" b="1" i="1" dirty="0" smtClean="0">
              <a:solidFill>
                <a:srgbClr val="FF0000"/>
              </a:solidFill>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2582" y="1425430"/>
            <a:ext cx="3962400" cy="3671454"/>
          </a:xfrm>
          <a:prstGeom prst="rect">
            <a:avLst/>
          </a:prstGeo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277066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85016"/>
            <a:ext cx="10515600" cy="1325563"/>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a:bodyPr>
          <a:lstStyle/>
          <a:p>
            <a:r>
              <a:rPr lang="es-ES" dirty="0"/>
              <a:t> </a:t>
            </a:r>
            <a:r>
              <a:rPr lang="es-ES" b="1" i="1" dirty="0">
                <a:effectLst>
                  <a:outerShdw blurRad="38100" dist="38100" dir="2700000" algn="tl">
                    <a:srgbClr val="000000">
                      <a:alpha val="43137"/>
                    </a:srgbClr>
                  </a:outerShdw>
                </a:effectLst>
              </a:rPr>
              <a:t>PERSONALIDAD Y LA DEIDAD DEL ESPIRITU </a:t>
            </a:r>
            <a:r>
              <a:rPr lang="es-ES" b="1" i="1" dirty="0" smtClean="0">
                <a:effectLst>
                  <a:outerShdw blurRad="38100" dist="38100" dir="2700000" algn="tl">
                    <a:srgbClr val="000000">
                      <a:alpha val="43137"/>
                    </a:srgbClr>
                  </a:outerShdw>
                </a:effectLst>
              </a:rPr>
              <a:t>SANTO</a:t>
            </a:r>
            <a:endParaRPr lang="es-CO" b="1" i="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838200" y="1627910"/>
            <a:ext cx="10515600" cy="5069160"/>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buNone/>
            </a:pPr>
            <a:r>
              <a:rPr lang="es-ES" dirty="0" smtClean="0"/>
              <a:t>Para </a:t>
            </a:r>
            <a:r>
              <a:rPr lang="es-ES" dirty="0"/>
              <a:t>saber si el Espíritu Santo es una persona se hace necesario examinar si cumple con las condiciones básicas que hacen de un ser una persona luego abajo veremos si es Dios.</a:t>
            </a:r>
          </a:p>
          <a:p>
            <a:endParaRPr lang="es-ES" dirty="0"/>
          </a:p>
          <a:p>
            <a:r>
              <a:rPr lang="es-ES" sz="3400" b="1" dirty="0"/>
              <a:t>Las tres cualidades básicas de la personalidad son: </a:t>
            </a:r>
            <a:endParaRPr lang="es-ES" sz="3400" b="1" dirty="0"/>
          </a:p>
          <a:p>
            <a:r>
              <a:rPr lang="es-ES" sz="3400" b="1" dirty="0"/>
              <a:t>1</a:t>
            </a:r>
            <a:r>
              <a:rPr lang="es-ES" dirty="0" smtClean="0"/>
              <a:t>). </a:t>
            </a:r>
            <a:r>
              <a:rPr lang="es-ES" dirty="0" smtClean="0">
                <a:solidFill>
                  <a:srgbClr val="FF0000"/>
                </a:solidFill>
              </a:rPr>
              <a:t>La </a:t>
            </a:r>
            <a:r>
              <a:rPr lang="es-ES" dirty="0">
                <a:solidFill>
                  <a:srgbClr val="FF0000"/>
                </a:solidFill>
              </a:rPr>
              <a:t>capacidad de </a:t>
            </a:r>
            <a:r>
              <a:rPr lang="es-ES" dirty="0" smtClean="0">
                <a:solidFill>
                  <a:srgbClr val="FF0000"/>
                </a:solidFill>
              </a:rPr>
              <a:t>razonar.</a:t>
            </a:r>
          </a:p>
          <a:p>
            <a:r>
              <a:rPr lang="es-ES" sz="3400" b="1" dirty="0"/>
              <a:t>2</a:t>
            </a:r>
            <a:r>
              <a:rPr lang="es-ES" dirty="0" smtClean="0"/>
              <a:t>). </a:t>
            </a:r>
            <a:r>
              <a:rPr lang="es-ES" dirty="0" smtClean="0">
                <a:solidFill>
                  <a:srgbClr val="FF0000"/>
                </a:solidFill>
              </a:rPr>
              <a:t>La </a:t>
            </a:r>
            <a:r>
              <a:rPr lang="es-ES" dirty="0">
                <a:solidFill>
                  <a:srgbClr val="FF0000"/>
                </a:solidFill>
              </a:rPr>
              <a:t>capacidad de experimentar </a:t>
            </a:r>
            <a:r>
              <a:rPr lang="es-ES" dirty="0" smtClean="0">
                <a:solidFill>
                  <a:srgbClr val="FF0000"/>
                </a:solidFill>
              </a:rPr>
              <a:t>emociones. </a:t>
            </a:r>
            <a:r>
              <a:rPr lang="es-ES" dirty="0"/>
              <a:t>y </a:t>
            </a:r>
            <a:endParaRPr lang="es-ES" dirty="0" smtClean="0"/>
          </a:p>
          <a:p>
            <a:r>
              <a:rPr lang="es-ES" sz="3400" b="1" dirty="0"/>
              <a:t>3</a:t>
            </a:r>
            <a:r>
              <a:rPr lang="es-ES" dirty="0" smtClean="0"/>
              <a:t>). </a:t>
            </a:r>
            <a:r>
              <a:rPr lang="es-ES" dirty="0">
                <a:solidFill>
                  <a:srgbClr val="FF0000"/>
                </a:solidFill>
              </a:rPr>
              <a:t>L</a:t>
            </a:r>
            <a:r>
              <a:rPr lang="es-ES" dirty="0" smtClean="0">
                <a:solidFill>
                  <a:srgbClr val="FF0000"/>
                </a:solidFill>
              </a:rPr>
              <a:t>a </a:t>
            </a:r>
            <a:r>
              <a:rPr lang="es-ES" dirty="0">
                <a:solidFill>
                  <a:srgbClr val="FF0000"/>
                </a:solidFill>
              </a:rPr>
              <a:t>capacidad de decisión.</a:t>
            </a:r>
          </a:p>
          <a:p>
            <a:endParaRPr lang="es-ES" dirty="0">
              <a:solidFill>
                <a:srgbClr val="FF0000"/>
              </a:solidFill>
            </a:endParaRPr>
          </a:p>
          <a:p>
            <a:pPr marL="0" indent="0">
              <a:buNone/>
            </a:pPr>
            <a:r>
              <a:rPr lang="es-ES" sz="3400" b="1" u="sng" dirty="0"/>
              <a:t>La razón</a:t>
            </a:r>
            <a:r>
              <a:rPr lang="es-ES" dirty="0"/>
              <a:t>. </a:t>
            </a:r>
            <a:r>
              <a:rPr lang="es-ES" sz="3400" b="1" u="sng" dirty="0"/>
              <a:t>El Espíritu Santo posee razón.</a:t>
            </a:r>
          </a:p>
          <a:p>
            <a:endParaRPr lang="es-ES" dirty="0"/>
          </a:p>
          <a:p>
            <a:pPr marL="0" indent="0">
              <a:buNone/>
            </a:pPr>
            <a:r>
              <a:rPr lang="es-ES" sz="3400" b="1" u="sng" dirty="0"/>
              <a:t>Intercede.</a:t>
            </a:r>
            <a:endParaRPr lang="es-ES" sz="3400" b="1" u="sng" dirty="0"/>
          </a:p>
          <a:p>
            <a:r>
              <a:rPr lang="es-ES" dirty="0">
                <a:solidFill>
                  <a:srgbClr val="FF0000"/>
                </a:solidFill>
              </a:rPr>
              <a:t>Romanos 8: </a:t>
            </a:r>
            <a:r>
              <a:rPr lang="es-ES" dirty="0" smtClean="0">
                <a:solidFill>
                  <a:srgbClr val="FF0000"/>
                </a:solidFill>
              </a:rPr>
              <a:t>27. </a:t>
            </a:r>
            <a:r>
              <a:rPr lang="es-ES" dirty="0">
                <a:latin typeface="Bell MT" panose="02020503060305020303" pitchFamily="18" charset="0"/>
              </a:rPr>
              <a:t>Mas el que escudriña los corazones sabe cuál es la intención del Espíritu, porque conforme a la voluntad de Dios intercede por los santos</a:t>
            </a:r>
            <a:r>
              <a:rPr lang="es-ES" dirty="0"/>
              <a:t>.</a:t>
            </a:r>
          </a:p>
          <a:p>
            <a:endParaRPr lang="es-ES" dirty="0"/>
          </a:p>
        </p:txBody>
      </p:sp>
    </p:spTree>
    <p:extLst>
      <p:ext uri="{BB962C8B-B14F-4D97-AF65-F5344CB8AC3E}">
        <p14:creationId xmlns:p14="http://schemas.microsoft.com/office/powerpoint/2010/main" val="1862277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71055" y="188640"/>
            <a:ext cx="11208327" cy="6480720"/>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buNone/>
            </a:pPr>
            <a:r>
              <a:rPr lang="es-ES" sz="3800" b="1" u="sng" dirty="0"/>
              <a:t>Escudriña</a:t>
            </a:r>
            <a:r>
              <a:rPr lang="es-ES" dirty="0"/>
              <a:t>, </a:t>
            </a:r>
            <a:r>
              <a:rPr lang="es-ES" dirty="0" smtClean="0"/>
              <a:t>revela.</a:t>
            </a:r>
            <a:endParaRPr lang="es-ES" dirty="0"/>
          </a:p>
          <a:p>
            <a:r>
              <a:rPr lang="es-ES" dirty="0" smtClean="0">
                <a:solidFill>
                  <a:srgbClr val="FF0000"/>
                </a:solidFill>
              </a:rPr>
              <a:t>1 Corintios </a:t>
            </a:r>
            <a:r>
              <a:rPr lang="es-ES" dirty="0">
                <a:solidFill>
                  <a:srgbClr val="FF0000"/>
                </a:solidFill>
              </a:rPr>
              <a:t>2: 10-11</a:t>
            </a:r>
            <a:r>
              <a:rPr lang="es-ES" dirty="0"/>
              <a:t> </a:t>
            </a:r>
            <a:r>
              <a:rPr lang="es-ES" dirty="0">
                <a:latin typeface="Bell MT" panose="02020503060305020303" pitchFamily="18" charset="0"/>
              </a:rPr>
              <a:t>Porque Dios nos las reveló a nosotros por el Espíritu; porque el Espíritu todo lo escudriña, aún lo profundo de Dios. Porque ¿Quién de los hombres sabe las cosas del hombre, sino el espíritu del hombre que está en él? Así tampoco nadie conoció las cosas de Dios, sino el Espíritu de Dios.</a:t>
            </a:r>
          </a:p>
          <a:p>
            <a:endParaRPr lang="es-ES" dirty="0"/>
          </a:p>
          <a:p>
            <a:pPr marL="0" indent="0">
              <a:buNone/>
            </a:pPr>
            <a:r>
              <a:rPr lang="es-ES" sz="3400" b="1" u="sng" dirty="0"/>
              <a:t>Consuela.</a:t>
            </a:r>
            <a:endParaRPr lang="es-ES" sz="3400" b="1" u="sng" dirty="0"/>
          </a:p>
          <a:p>
            <a:r>
              <a:rPr lang="es-ES" dirty="0">
                <a:solidFill>
                  <a:srgbClr val="FF0000"/>
                </a:solidFill>
              </a:rPr>
              <a:t>Juan 14:26 </a:t>
            </a:r>
            <a:r>
              <a:rPr lang="es-ES" dirty="0">
                <a:latin typeface="Bell MT" panose="02020503060305020303" pitchFamily="18" charset="0"/>
              </a:rPr>
              <a:t>Mas el Consolador, el Espíritu Santo, a quién el padre enviará en mi nombre, él os enseñará todas las cosas, y os recordará todo lo que yo os he dicho</a:t>
            </a:r>
            <a:r>
              <a:rPr lang="es-ES" dirty="0"/>
              <a:t>.</a:t>
            </a:r>
          </a:p>
          <a:p>
            <a:endParaRPr lang="es-ES" dirty="0"/>
          </a:p>
          <a:p>
            <a:pPr marL="0" indent="0">
              <a:buNone/>
            </a:pPr>
            <a:r>
              <a:rPr lang="es-ES" sz="3800" b="1" u="sng" dirty="0"/>
              <a:t>Llena.</a:t>
            </a:r>
            <a:endParaRPr lang="es-ES" sz="3800" b="1" u="sng" dirty="0"/>
          </a:p>
          <a:p>
            <a:r>
              <a:rPr lang="es-ES" dirty="0">
                <a:solidFill>
                  <a:srgbClr val="FF0000"/>
                </a:solidFill>
              </a:rPr>
              <a:t>Romanos 15:13 </a:t>
            </a:r>
            <a:r>
              <a:rPr lang="es-ES" dirty="0">
                <a:latin typeface="Bell MT" panose="02020503060305020303" pitchFamily="18" charset="0"/>
              </a:rPr>
              <a:t>Y el Dios de esperanza os llene de todo gozo y paz en el creer, para que abundéis en esperanza por el poder del Espíritu Santo</a:t>
            </a:r>
            <a:r>
              <a:rPr lang="es-ES" dirty="0" smtClean="0"/>
              <a:t>.</a:t>
            </a:r>
          </a:p>
          <a:p>
            <a:endParaRPr lang="es-ES" dirty="0" smtClean="0"/>
          </a:p>
          <a:p>
            <a:pPr marL="0" indent="0">
              <a:buNone/>
            </a:pPr>
            <a:r>
              <a:rPr lang="es-ES" sz="3800" b="1" u="sng" dirty="0"/>
              <a:t>Guía.</a:t>
            </a:r>
            <a:endParaRPr lang="es-ES" sz="3800" b="1" u="sng" dirty="0"/>
          </a:p>
          <a:p>
            <a:r>
              <a:rPr lang="es-ES" dirty="0">
                <a:solidFill>
                  <a:srgbClr val="FF0000"/>
                </a:solidFill>
              </a:rPr>
              <a:t>Juan 16:13 </a:t>
            </a:r>
            <a:r>
              <a:rPr lang="es-ES" dirty="0">
                <a:latin typeface="Bell MT" panose="02020503060305020303" pitchFamily="18" charset="0"/>
              </a:rPr>
              <a:t>Pero cuando venga el Espíritu de verdad, él os guiará a toda la verdad; porque no hablará por su propia cuenta, sino que hablará todo lo que oyere, y os hará saber las cosas que habrán de venir.</a:t>
            </a:r>
          </a:p>
          <a:p>
            <a:endParaRPr lang="es-ES" dirty="0"/>
          </a:p>
          <a:p>
            <a:endParaRPr lang="es-ES" dirty="0"/>
          </a:p>
        </p:txBody>
      </p:sp>
    </p:spTree>
    <p:extLst>
      <p:ext uri="{BB962C8B-B14F-4D97-AF65-F5344CB8AC3E}">
        <p14:creationId xmlns:p14="http://schemas.microsoft.com/office/powerpoint/2010/main" val="3033431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2617" y="188640"/>
            <a:ext cx="11152909" cy="6408712"/>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buNone/>
            </a:pPr>
            <a:r>
              <a:rPr lang="es-ES" sz="4400" b="1" u="sng" dirty="0"/>
              <a:t>Las </a:t>
            </a:r>
            <a:r>
              <a:rPr lang="es-ES" sz="4400" b="1" u="sng" dirty="0"/>
              <a:t>emociones</a:t>
            </a:r>
            <a:r>
              <a:rPr lang="es-ES" dirty="0"/>
              <a:t>. El Espíritu Santo posee sensibilidad y es capaz de experimentar emociones.</a:t>
            </a:r>
          </a:p>
          <a:p>
            <a:endParaRPr lang="es-ES" dirty="0"/>
          </a:p>
          <a:p>
            <a:pPr marL="0" indent="0">
              <a:buNone/>
            </a:pPr>
            <a:r>
              <a:rPr lang="es-ES" sz="3800" b="1" u="sng" dirty="0"/>
              <a:t>Se enoja</a:t>
            </a:r>
          </a:p>
          <a:p>
            <a:r>
              <a:rPr lang="es-ES" dirty="0">
                <a:solidFill>
                  <a:srgbClr val="FF0000"/>
                </a:solidFill>
              </a:rPr>
              <a:t>Isaías 63:10 </a:t>
            </a:r>
            <a:r>
              <a:rPr lang="es-ES" dirty="0" smtClean="0">
                <a:solidFill>
                  <a:srgbClr val="FF0000"/>
                </a:solidFill>
              </a:rPr>
              <a:t> </a:t>
            </a:r>
            <a:r>
              <a:rPr lang="es-ES" dirty="0" smtClean="0">
                <a:latin typeface="Bell MT" panose="02020503060305020303" pitchFamily="18" charset="0"/>
              </a:rPr>
              <a:t>Mas </a:t>
            </a:r>
            <a:r>
              <a:rPr lang="es-ES" dirty="0">
                <a:latin typeface="Bell MT" panose="02020503060305020303" pitchFamily="18" charset="0"/>
              </a:rPr>
              <a:t>ellos fueron rebeldes, e hicieron enojar su </a:t>
            </a:r>
            <a:r>
              <a:rPr lang="es-ES" dirty="0" smtClean="0">
                <a:latin typeface="Bell MT" panose="02020503060305020303" pitchFamily="18" charset="0"/>
              </a:rPr>
              <a:t>Santo Espíritu</a:t>
            </a:r>
            <a:r>
              <a:rPr lang="es-ES" dirty="0">
                <a:latin typeface="Bell MT" panose="02020503060305020303" pitchFamily="18" charset="0"/>
              </a:rPr>
              <a:t>; por lo cual se les volvió enemigo, y él mismo peleó contra ellos</a:t>
            </a:r>
            <a:r>
              <a:rPr lang="es-ES" dirty="0"/>
              <a:t>.</a:t>
            </a:r>
          </a:p>
          <a:p>
            <a:endParaRPr lang="es-ES" dirty="0"/>
          </a:p>
          <a:p>
            <a:pPr marL="0" indent="0">
              <a:buNone/>
            </a:pPr>
            <a:r>
              <a:rPr lang="es-ES" sz="3400" b="1" u="sng" dirty="0"/>
              <a:t>Ama</a:t>
            </a:r>
          </a:p>
          <a:p>
            <a:r>
              <a:rPr lang="es-ES" dirty="0">
                <a:solidFill>
                  <a:srgbClr val="FF0000"/>
                </a:solidFill>
              </a:rPr>
              <a:t>Romanos 15:30 </a:t>
            </a:r>
            <a:r>
              <a:rPr lang="es-ES" dirty="0" smtClean="0">
                <a:solidFill>
                  <a:srgbClr val="FF0000"/>
                </a:solidFill>
              </a:rPr>
              <a:t> </a:t>
            </a:r>
            <a:r>
              <a:rPr lang="es-ES" dirty="0" smtClean="0">
                <a:latin typeface="Bell MT" panose="02020503060305020303" pitchFamily="18" charset="0"/>
              </a:rPr>
              <a:t>Pero </a:t>
            </a:r>
            <a:r>
              <a:rPr lang="es-ES" dirty="0">
                <a:latin typeface="Bell MT" panose="02020503060305020303" pitchFamily="18" charset="0"/>
              </a:rPr>
              <a:t>os ruego, hermanos, por nuestro Señor Jesucristo y por el amor del Espíritu, que me ayudéis orando por mí a Dios.</a:t>
            </a:r>
          </a:p>
          <a:p>
            <a:endParaRPr lang="es-ES" dirty="0"/>
          </a:p>
          <a:p>
            <a:pPr marL="0" indent="0">
              <a:buNone/>
            </a:pPr>
            <a:r>
              <a:rPr lang="es-ES" sz="3400" b="1" u="sng" dirty="0"/>
              <a:t>Se contrista</a:t>
            </a:r>
          </a:p>
          <a:p>
            <a:r>
              <a:rPr lang="es-ES" dirty="0">
                <a:solidFill>
                  <a:srgbClr val="FF0000"/>
                </a:solidFill>
              </a:rPr>
              <a:t>Efesios 4:30 </a:t>
            </a:r>
            <a:r>
              <a:rPr lang="es-ES" dirty="0" smtClean="0">
                <a:solidFill>
                  <a:srgbClr val="FF0000"/>
                </a:solidFill>
              </a:rPr>
              <a:t> </a:t>
            </a:r>
            <a:r>
              <a:rPr lang="es-ES" dirty="0" smtClean="0">
                <a:latin typeface="Bell MT" panose="02020503060305020303" pitchFamily="18" charset="0"/>
              </a:rPr>
              <a:t>Y </a:t>
            </a:r>
            <a:r>
              <a:rPr lang="es-ES" dirty="0">
                <a:latin typeface="Bell MT" panose="02020503060305020303" pitchFamily="18" charset="0"/>
              </a:rPr>
              <a:t>no contristéis al Espíritu Santo de Dios, con el cual fuisteis sellados para el día de la redención.</a:t>
            </a:r>
          </a:p>
          <a:p>
            <a:endParaRPr lang="es-ES" dirty="0"/>
          </a:p>
          <a:p>
            <a:pPr marL="0" indent="0">
              <a:buNone/>
            </a:pPr>
            <a:r>
              <a:rPr lang="es-ES" sz="4000" b="1" u="sng" dirty="0"/>
              <a:t>La voluntad</a:t>
            </a:r>
            <a:r>
              <a:rPr lang="es-ES" sz="4000" b="1" dirty="0"/>
              <a:t>. </a:t>
            </a:r>
            <a:r>
              <a:rPr lang="es-ES" dirty="0"/>
              <a:t>El Espíritu Santo es capaz de tomar decisiones por sí solo.</a:t>
            </a:r>
          </a:p>
          <a:p>
            <a:endParaRPr lang="es-ES" dirty="0"/>
          </a:p>
        </p:txBody>
      </p:sp>
    </p:spTree>
    <p:extLst>
      <p:ext uri="{BB962C8B-B14F-4D97-AF65-F5344CB8AC3E}">
        <p14:creationId xmlns:p14="http://schemas.microsoft.com/office/powerpoint/2010/main" val="4236980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188640"/>
            <a:ext cx="11430000" cy="6480720"/>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buNone/>
            </a:pPr>
            <a:r>
              <a:rPr lang="es-ES" sz="3400" b="1" u="sng" dirty="0"/>
              <a:t>Reparte como él quiere</a:t>
            </a:r>
            <a:r>
              <a:rPr lang="es-ES" dirty="0"/>
              <a:t>.</a:t>
            </a:r>
          </a:p>
          <a:p>
            <a:r>
              <a:rPr lang="es-ES" dirty="0" smtClean="0">
                <a:solidFill>
                  <a:srgbClr val="FF0000"/>
                </a:solidFill>
              </a:rPr>
              <a:t>1Corintios </a:t>
            </a:r>
            <a:r>
              <a:rPr lang="es-ES" dirty="0">
                <a:solidFill>
                  <a:srgbClr val="FF0000"/>
                </a:solidFill>
              </a:rPr>
              <a:t>12:11 </a:t>
            </a:r>
            <a:r>
              <a:rPr lang="es-ES" dirty="0">
                <a:latin typeface="Bell MT" panose="02020503060305020303" pitchFamily="18" charset="0"/>
              </a:rPr>
              <a:t>Pero todas estas cosas las hace uno y el mismo Espíritu, repartiendo a cada uno en particular como él quiere</a:t>
            </a:r>
            <a:r>
              <a:rPr lang="es-ES" dirty="0" smtClean="0"/>
              <a:t>.</a:t>
            </a:r>
          </a:p>
          <a:p>
            <a:pPr marL="0" indent="0">
              <a:buNone/>
            </a:pPr>
            <a:endParaRPr lang="es-ES" b="1" dirty="0" smtClean="0"/>
          </a:p>
          <a:p>
            <a:pPr marL="0" indent="0">
              <a:buNone/>
            </a:pPr>
            <a:r>
              <a:rPr lang="es-ES" b="1" dirty="0" smtClean="0"/>
              <a:t>Puesto </a:t>
            </a:r>
            <a:r>
              <a:rPr lang="es-ES" b="1" dirty="0"/>
              <a:t>que el Espíritu Santo reúne las cualidades de la personalidad, concluimos que él es una </a:t>
            </a:r>
            <a:r>
              <a:rPr lang="es-ES" b="1" dirty="0" smtClean="0"/>
              <a:t>persona como dice EGW,  </a:t>
            </a:r>
            <a:r>
              <a:rPr lang="es-ES" b="1" dirty="0"/>
              <a:t>y no simplemente una influencia. Además la Escritura se refiere siempre a él como a una persona.</a:t>
            </a:r>
          </a:p>
          <a:p>
            <a:r>
              <a:rPr lang="es-ES" dirty="0">
                <a:solidFill>
                  <a:srgbClr val="FF0000"/>
                </a:solidFill>
              </a:rPr>
              <a:t>Juan 14:16-17 </a:t>
            </a:r>
            <a:r>
              <a:rPr lang="es-ES" dirty="0" smtClean="0">
                <a:solidFill>
                  <a:srgbClr val="FF0000"/>
                </a:solidFill>
              </a:rPr>
              <a:t> </a:t>
            </a:r>
            <a:r>
              <a:rPr lang="es-ES" dirty="0" smtClean="0">
                <a:latin typeface="Bell MT" panose="02020503060305020303" pitchFamily="18" charset="0"/>
              </a:rPr>
              <a:t>Y </a:t>
            </a:r>
            <a:r>
              <a:rPr lang="es-ES" dirty="0">
                <a:latin typeface="Bell MT" panose="02020503060305020303" pitchFamily="18" charset="0"/>
              </a:rPr>
              <a:t>yo rogaré al Padre, y os dará otro Consolador, para que esté con vosotros para siempre: el Espíritu de Verdad, al cual el mundo no puede recibir, porque no le ve, ni le conoce; pero vosotros le conocéis, porque mora con vosotros, y estará en vosotros.</a:t>
            </a:r>
          </a:p>
          <a:p>
            <a:endParaRPr lang="es-ES" dirty="0"/>
          </a:p>
          <a:p>
            <a:pPr marL="0" indent="0">
              <a:buNone/>
            </a:pPr>
            <a:r>
              <a:rPr lang="es-ES" b="1" dirty="0"/>
              <a:t>Las acciones que la Biblia atribuye al Espíritu Santo pueden ser ejecutadas tan sólo por una persona</a:t>
            </a:r>
            <a:r>
              <a:rPr lang="es-ES" dirty="0"/>
              <a:t>.</a:t>
            </a:r>
          </a:p>
          <a:p>
            <a:endParaRPr lang="es-ES" dirty="0"/>
          </a:p>
          <a:p>
            <a:pPr marL="0" indent="0">
              <a:buNone/>
            </a:pPr>
            <a:r>
              <a:rPr lang="es-ES" sz="3800" b="1" u="sng" dirty="0"/>
              <a:t>Se nos dice que el Espíritu Santo habla</a:t>
            </a:r>
            <a:r>
              <a:rPr lang="es-ES" dirty="0"/>
              <a:t>.</a:t>
            </a:r>
          </a:p>
          <a:p>
            <a:endParaRPr lang="es-ES" dirty="0" smtClean="0">
              <a:solidFill>
                <a:srgbClr val="FF0000"/>
              </a:solidFill>
            </a:endParaRPr>
          </a:p>
          <a:p>
            <a:r>
              <a:rPr lang="es-ES" dirty="0" smtClean="0">
                <a:solidFill>
                  <a:srgbClr val="FF0000"/>
                </a:solidFill>
              </a:rPr>
              <a:t>Hechos </a:t>
            </a:r>
            <a:r>
              <a:rPr lang="es-ES" dirty="0">
                <a:solidFill>
                  <a:srgbClr val="FF0000"/>
                </a:solidFill>
              </a:rPr>
              <a:t>8:29 </a:t>
            </a:r>
            <a:r>
              <a:rPr lang="es-ES" dirty="0" smtClean="0">
                <a:solidFill>
                  <a:srgbClr val="FF0000"/>
                </a:solidFill>
              </a:rPr>
              <a:t> </a:t>
            </a:r>
            <a:r>
              <a:rPr lang="es-ES" dirty="0" smtClean="0">
                <a:latin typeface="Bell MT" panose="02020503060305020303" pitchFamily="18" charset="0"/>
              </a:rPr>
              <a:t>Y </a:t>
            </a:r>
            <a:r>
              <a:rPr lang="es-ES" dirty="0">
                <a:latin typeface="Bell MT" panose="02020503060305020303" pitchFamily="18" charset="0"/>
              </a:rPr>
              <a:t>el Espíritu dijo a Felipe: Acércate y júntate a ese carro.</a:t>
            </a:r>
          </a:p>
          <a:p>
            <a:r>
              <a:rPr lang="es-ES" dirty="0">
                <a:solidFill>
                  <a:srgbClr val="FF0000"/>
                </a:solidFill>
              </a:rPr>
              <a:t>Apocalipsis 2:7</a:t>
            </a:r>
            <a:r>
              <a:rPr lang="es-ES" dirty="0"/>
              <a:t> </a:t>
            </a:r>
            <a:r>
              <a:rPr lang="es-ES" dirty="0">
                <a:latin typeface="Bell MT" panose="02020503060305020303" pitchFamily="18" charset="0"/>
              </a:rPr>
              <a:t>El que tiene oído, oiga lo que el Espíritu dice a las iglesias. Al que venciere, le daré a comer del árbol de la vida, el cual está en medio del paraíso de Dios</a:t>
            </a:r>
            <a:r>
              <a:rPr lang="es-ES" dirty="0" smtClean="0">
                <a:latin typeface="Bell MT" panose="02020503060305020303" pitchFamily="18" charset="0"/>
              </a:rPr>
              <a:t>.</a:t>
            </a:r>
            <a:endParaRPr lang="es-ES" dirty="0">
              <a:latin typeface="Bell MT" panose="02020503060305020303" pitchFamily="18" charset="0"/>
            </a:endParaRPr>
          </a:p>
          <a:p>
            <a:endParaRPr lang="es-ES" dirty="0"/>
          </a:p>
          <a:p>
            <a:endParaRPr lang="es-CO" dirty="0"/>
          </a:p>
        </p:txBody>
      </p:sp>
    </p:spTree>
    <p:extLst>
      <p:ext uri="{BB962C8B-B14F-4D97-AF65-F5344CB8AC3E}">
        <p14:creationId xmlns:p14="http://schemas.microsoft.com/office/powerpoint/2010/main" val="1288332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29491" y="332656"/>
            <a:ext cx="11152909" cy="6336704"/>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buNone/>
            </a:pPr>
            <a:r>
              <a:rPr lang="es-ES" sz="4000" b="1" u="sng" dirty="0"/>
              <a:t>Enseña</a:t>
            </a:r>
            <a:endParaRPr lang="es-ES" sz="4000" b="1" u="sng" dirty="0"/>
          </a:p>
          <a:p>
            <a:r>
              <a:rPr lang="es-ES" dirty="0">
                <a:solidFill>
                  <a:srgbClr val="FF0000"/>
                </a:solidFill>
              </a:rPr>
              <a:t>Juan 14:26 </a:t>
            </a:r>
            <a:r>
              <a:rPr lang="es-ES" dirty="0">
                <a:latin typeface="Bell MT" panose="02020503060305020303" pitchFamily="18" charset="0"/>
              </a:rPr>
              <a:t>Mas el Consolador, el Espíritu Santo, a quien el Padre enviará en mi nombre, él os enseñará todas las cosas, y os recordará todo lo que yo os he dicho</a:t>
            </a:r>
            <a:r>
              <a:rPr lang="es-ES" dirty="0" smtClean="0">
                <a:latin typeface="Bell MT" panose="02020503060305020303" pitchFamily="18" charset="0"/>
              </a:rPr>
              <a:t>.</a:t>
            </a:r>
            <a:endParaRPr lang="es-ES" dirty="0">
              <a:latin typeface="Bell MT" panose="02020503060305020303" pitchFamily="18" charset="0"/>
            </a:endParaRPr>
          </a:p>
          <a:p>
            <a:endParaRPr lang="es-ES" dirty="0" smtClean="0"/>
          </a:p>
          <a:p>
            <a:pPr marL="0" indent="0">
              <a:buNone/>
            </a:pPr>
            <a:r>
              <a:rPr lang="es-ES" sz="3400" b="1" u="sng" dirty="0"/>
              <a:t>Reprueba</a:t>
            </a:r>
            <a:endParaRPr lang="es-ES" sz="3400" b="1" u="sng" dirty="0"/>
          </a:p>
          <a:p>
            <a:r>
              <a:rPr lang="es-ES" dirty="0">
                <a:solidFill>
                  <a:srgbClr val="FF0000"/>
                </a:solidFill>
              </a:rPr>
              <a:t>Juan 16:8 </a:t>
            </a:r>
            <a:r>
              <a:rPr lang="es-ES" dirty="0">
                <a:latin typeface="Bell MT" panose="02020503060305020303" pitchFamily="18" charset="0"/>
              </a:rPr>
              <a:t>Y cuando él venga, convencerá al mundo de pecado, de justicia y de juicio</a:t>
            </a:r>
            <a:r>
              <a:rPr lang="es-ES" dirty="0"/>
              <a:t>.</a:t>
            </a:r>
          </a:p>
          <a:p>
            <a:endParaRPr lang="es-ES" dirty="0"/>
          </a:p>
          <a:p>
            <a:pPr marL="0" indent="0">
              <a:buNone/>
            </a:pPr>
            <a:r>
              <a:rPr lang="es-ES" sz="3400" b="1" u="sng" dirty="0"/>
              <a:t>Elige</a:t>
            </a:r>
          </a:p>
          <a:p>
            <a:r>
              <a:rPr lang="es-ES" dirty="0">
                <a:solidFill>
                  <a:srgbClr val="FF0000"/>
                </a:solidFill>
              </a:rPr>
              <a:t>Hechos 13:2 </a:t>
            </a:r>
            <a:r>
              <a:rPr lang="es-ES" dirty="0">
                <a:latin typeface="Bell MT" panose="02020503060305020303" pitchFamily="18" charset="0"/>
              </a:rPr>
              <a:t>Ministrando éstos al Señor, y ayunando, dijo el Espíritu Santo: Apartadme a Bernabé y a Saulo para la obra a que los he llamado.</a:t>
            </a:r>
          </a:p>
          <a:p>
            <a:r>
              <a:rPr lang="es-ES" dirty="0">
                <a:solidFill>
                  <a:srgbClr val="FF0000"/>
                </a:solidFill>
              </a:rPr>
              <a:t>Hechos 16: 6-7 </a:t>
            </a:r>
            <a:r>
              <a:rPr lang="es-ES" dirty="0">
                <a:latin typeface="Bell MT" panose="02020503060305020303" pitchFamily="18" charset="0"/>
              </a:rPr>
              <a:t>Y atravesando Frigia y la provincia de Galacia, les fue prohibido por el Espíritu Santo hablar la palabra en Asia; Y cuando llegaron a Misia, intentaron ir a Bitinia, pero el Espíritu no se lo permitió.</a:t>
            </a:r>
          </a:p>
          <a:p>
            <a:r>
              <a:rPr lang="es-ES" dirty="0">
                <a:solidFill>
                  <a:srgbClr val="FF0000"/>
                </a:solidFill>
              </a:rPr>
              <a:t>Hechos 20:28 </a:t>
            </a:r>
            <a:r>
              <a:rPr lang="es-ES" dirty="0">
                <a:latin typeface="Bell MT" panose="02020503060305020303" pitchFamily="18" charset="0"/>
              </a:rPr>
              <a:t>Por tanto, mirad por vosotros, y por todo el rebaño en que el Espíritu Santo os ha puesto por obispos, para apacentar la iglesia del Señor, la cual él ganó por su propia sangre.</a:t>
            </a:r>
          </a:p>
          <a:p>
            <a:endParaRPr lang="es-ES" dirty="0"/>
          </a:p>
        </p:txBody>
      </p:sp>
    </p:spTree>
    <p:extLst>
      <p:ext uri="{BB962C8B-B14F-4D97-AF65-F5344CB8AC3E}">
        <p14:creationId xmlns:p14="http://schemas.microsoft.com/office/powerpoint/2010/main" val="2952006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15636" y="188640"/>
            <a:ext cx="11222182" cy="6552728"/>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buNone/>
            </a:pPr>
            <a:r>
              <a:rPr lang="es-ES" sz="3400" b="1" u="sng" dirty="0"/>
              <a:t>Testifica</a:t>
            </a:r>
          </a:p>
          <a:p>
            <a:r>
              <a:rPr lang="es-ES" dirty="0">
                <a:solidFill>
                  <a:srgbClr val="FF0000"/>
                </a:solidFill>
              </a:rPr>
              <a:t>Juan 15:26 </a:t>
            </a:r>
            <a:r>
              <a:rPr lang="es-ES" dirty="0">
                <a:latin typeface="Bell MT" panose="02020503060305020303" pitchFamily="18" charset="0"/>
              </a:rPr>
              <a:t>Pero cuando venga el Consolador, a quien yo os enviaré del Padre, el Espíritu de verdad, el cual procede del Padre, él dará testimonio acerca de mí</a:t>
            </a:r>
            <a:r>
              <a:rPr lang="es-ES" dirty="0" smtClean="0">
                <a:latin typeface="Bell MT" panose="02020503060305020303" pitchFamily="18" charset="0"/>
              </a:rPr>
              <a:t>.</a:t>
            </a:r>
          </a:p>
          <a:p>
            <a:endParaRPr lang="es-ES" dirty="0" smtClean="0"/>
          </a:p>
          <a:p>
            <a:pPr marL="0" indent="0">
              <a:buNone/>
            </a:pPr>
            <a:r>
              <a:rPr lang="es-ES" sz="3400" b="1" u="sng" dirty="0"/>
              <a:t>Guía</a:t>
            </a:r>
            <a:endParaRPr lang="es-ES" sz="3400" b="1" u="sng" dirty="0"/>
          </a:p>
          <a:p>
            <a:r>
              <a:rPr lang="es-ES" dirty="0">
                <a:solidFill>
                  <a:srgbClr val="FF0000"/>
                </a:solidFill>
              </a:rPr>
              <a:t>Romanos 8:14 </a:t>
            </a:r>
            <a:r>
              <a:rPr lang="es-ES" dirty="0">
                <a:latin typeface="Bell MT" panose="02020503060305020303" pitchFamily="18" charset="0"/>
              </a:rPr>
              <a:t>Porque todos los que son guiados por el Espíritu de Dios, éstos son hijos de Dios.</a:t>
            </a:r>
          </a:p>
          <a:p>
            <a:r>
              <a:rPr lang="es-ES" dirty="0">
                <a:solidFill>
                  <a:srgbClr val="FF0000"/>
                </a:solidFill>
              </a:rPr>
              <a:t>Gálatas 5:18 </a:t>
            </a:r>
            <a:r>
              <a:rPr lang="es-ES" dirty="0">
                <a:latin typeface="Bell MT" panose="02020503060305020303" pitchFamily="18" charset="0"/>
              </a:rPr>
              <a:t>Pero si sois guiados por el Espíritu, no estáis bajo la ley.</a:t>
            </a:r>
          </a:p>
          <a:p>
            <a:endParaRPr lang="es-ES" dirty="0"/>
          </a:p>
          <a:p>
            <a:pPr marL="0" indent="0">
              <a:buNone/>
            </a:pPr>
            <a:r>
              <a:rPr lang="es-ES" sz="3400" b="1" u="sng" dirty="0"/>
              <a:t>Escudriña</a:t>
            </a:r>
          </a:p>
          <a:p>
            <a:r>
              <a:rPr lang="es-ES" dirty="0" smtClean="0">
                <a:solidFill>
                  <a:srgbClr val="FF0000"/>
                </a:solidFill>
              </a:rPr>
              <a:t>1 Corintios </a:t>
            </a:r>
            <a:r>
              <a:rPr lang="es-ES" dirty="0">
                <a:solidFill>
                  <a:srgbClr val="FF0000"/>
                </a:solidFill>
              </a:rPr>
              <a:t>2:10 </a:t>
            </a:r>
            <a:r>
              <a:rPr lang="es-ES" dirty="0">
                <a:latin typeface="Bell MT" panose="02020503060305020303" pitchFamily="18" charset="0"/>
              </a:rPr>
              <a:t>Pero Dios nos las reveló a nosotros, por el Espíritu; porque el Espíritu todo lo escudriña, aún lo profundo de Dios.</a:t>
            </a:r>
          </a:p>
          <a:p>
            <a:endParaRPr lang="es-ES" dirty="0">
              <a:latin typeface="Bell MT" panose="02020503060305020303" pitchFamily="18" charset="0"/>
            </a:endParaRPr>
          </a:p>
          <a:p>
            <a:pPr marL="0" indent="0">
              <a:buNone/>
            </a:pPr>
            <a:r>
              <a:rPr lang="es-ES" sz="3400" b="1" u="sng" dirty="0"/>
              <a:t>Intercede</a:t>
            </a:r>
          </a:p>
          <a:p>
            <a:r>
              <a:rPr lang="es-ES" dirty="0">
                <a:solidFill>
                  <a:srgbClr val="FF0000"/>
                </a:solidFill>
              </a:rPr>
              <a:t>Romanos 8:26 </a:t>
            </a:r>
            <a:r>
              <a:rPr lang="es-ES" dirty="0">
                <a:latin typeface="Bell MT" panose="02020503060305020303" pitchFamily="18" charset="0"/>
              </a:rPr>
              <a:t>Y de igual manera el Espíritu nos ayuda en nuestra debilidad; pues qué hemos de pedir como conviene, no lo sabemos, pero el Espíritu mismo intercede por nosotros con gemidos indecibles</a:t>
            </a:r>
            <a:r>
              <a:rPr lang="es-ES" dirty="0" smtClean="0">
                <a:latin typeface="Bell MT" panose="02020503060305020303" pitchFamily="18" charset="0"/>
              </a:rPr>
              <a:t>.</a:t>
            </a:r>
            <a:endParaRPr lang="es-ES" dirty="0">
              <a:latin typeface="Bell MT" panose="02020503060305020303" pitchFamily="18" charset="0"/>
            </a:endParaRPr>
          </a:p>
        </p:txBody>
      </p:sp>
    </p:spTree>
    <p:extLst>
      <p:ext uri="{BB962C8B-B14F-4D97-AF65-F5344CB8AC3E}">
        <p14:creationId xmlns:p14="http://schemas.microsoft.com/office/powerpoint/2010/main" val="1695317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1631503" y="77443"/>
            <a:ext cx="9723885" cy="1737502"/>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Autofit/>
          </a:bodyPr>
          <a:lstStyle/>
          <a:p>
            <a:pPr algn="ctr"/>
            <a:r>
              <a:rPr lang="es-ES" sz="2400" dirty="0"/>
              <a:t>Habiendo demostrado que el Espíritu Santo es una persona, queda pendiente el asunto de su divinidad. En cuanto a esto hay suficiente evidencia como para concluir que él es Dios. </a:t>
            </a:r>
            <a:r>
              <a:rPr lang="es-ES" sz="2400" dirty="0"/>
              <a:t/>
            </a:r>
            <a:br>
              <a:rPr lang="es-ES" sz="2400" dirty="0"/>
            </a:br>
            <a:r>
              <a:rPr lang="es-ES" sz="2800" b="1" i="1" dirty="0"/>
              <a:t>El </a:t>
            </a:r>
            <a:r>
              <a:rPr lang="es-ES" sz="2800" b="1" i="1" dirty="0"/>
              <a:t>Espíritu Santo es declarado Dios en el Antiguo Testamento. </a:t>
            </a:r>
          </a:p>
        </p:txBody>
      </p:sp>
      <p:sp>
        <p:nvSpPr>
          <p:cNvPr id="5" name="Marcador de texto 4"/>
          <p:cNvSpPr>
            <a:spLocks noGrp="1"/>
          </p:cNvSpPr>
          <p:nvPr>
            <p:ph type="body" idx="1"/>
          </p:nvPr>
        </p:nvSpPr>
        <p:spPr/>
        <p:txBody>
          <a:bodyPr/>
          <a:lstStyle/>
          <a:p>
            <a:pPr algn="ctr"/>
            <a:r>
              <a:rPr lang="es-CO" dirty="0" smtClean="0">
                <a:solidFill>
                  <a:srgbClr val="FF0000"/>
                </a:solidFill>
              </a:rPr>
              <a:t>Compárenos  Isaías </a:t>
            </a:r>
            <a:r>
              <a:rPr lang="es-CO" dirty="0">
                <a:solidFill>
                  <a:srgbClr val="FF0000"/>
                </a:solidFill>
              </a:rPr>
              <a:t>6: 8-10 </a:t>
            </a:r>
          </a:p>
        </p:txBody>
      </p:sp>
      <p:sp>
        <p:nvSpPr>
          <p:cNvPr id="6" name="Marcador de contenido 5"/>
          <p:cNvSpPr>
            <a:spLocks noGrp="1"/>
          </p:cNvSpPr>
          <p:nvPr>
            <p:ph sz="half" idx="2"/>
          </p:nvPr>
        </p:nvSpPr>
        <p:spPr>
          <a:xfrm>
            <a:off x="1631503" y="2678913"/>
            <a:ext cx="5101805" cy="3951288"/>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ES" dirty="0" smtClean="0"/>
              <a:t>Después </a:t>
            </a:r>
            <a:r>
              <a:rPr lang="es-ES" dirty="0"/>
              <a:t>oí la voz del Señor, que decía: ¿A quién enviaré, y quién irá por nosotros? Entonces respondí yo: Heme aquí, envíame a mí. Y dijo: Anda, y </a:t>
            </a:r>
            <a:r>
              <a:rPr lang="es-ES" dirty="0" smtClean="0"/>
              <a:t>di </a:t>
            </a:r>
            <a:r>
              <a:rPr lang="es-ES" dirty="0"/>
              <a:t>a este pueblo: </a:t>
            </a:r>
            <a:r>
              <a:rPr lang="es-ES" dirty="0" smtClean="0"/>
              <a:t>Oíd </a:t>
            </a:r>
            <a:r>
              <a:rPr lang="es-ES" dirty="0"/>
              <a:t>bien, y no entendáis; ved por cierto, más no comprendáis. Engruesa el corazón de este pueblo, y agrava sus oídos, y ciega sus ojos, para que no vea con los ojos, ni oiga con sus oídos, ni su corazón entienda, ni se convierta, y haya para él sanidad</a:t>
            </a:r>
            <a:r>
              <a:rPr lang="es-ES" dirty="0" smtClean="0"/>
              <a:t>.</a:t>
            </a:r>
            <a:r>
              <a:rPr lang="es-ES" dirty="0"/>
              <a:t> </a:t>
            </a:r>
          </a:p>
        </p:txBody>
      </p:sp>
      <p:sp>
        <p:nvSpPr>
          <p:cNvPr id="7" name="Marcador de texto 6"/>
          <p:cNvSpPr>
            <a:spLocks noGrp="1"/>
          </p:cNvSpPr>
          <p:nvPr>
            <p:ph type="body" sz="quarter" idx="3"/>
          </p:nvPr>
        </p:nvSpPr>
        <p:spPr/>
        <p:txBody>
          <a:bodyPr/>
          <a:lstStyle/>
          <a:p>
            <a:pPr algn="ctr"/>
            <a:r>
              <a:rPr lang="es-CO" dirty="0">
                <a:solidFill>
                  <a:srgbClr val="FF0000"/>
                </a:solidFill>
              </a:rPr>
              <a:t>C</a:t>
            </a:r>
            <a:r>
              <a:rPr lang="es-CO" dirty="0" smtClean="0">
                <a:solidFill>
                  <a:srgbClr val="FF0000"/>
                </a:solidFill>
              </a:rPr>
              <a:t>on</a:t>
            </a:r>
            <a:r>
              <a:rPr lang="es-CO" dirty="0">
                <a:solidFill>
                  <a:srgbClr val="FF0000"/>
                </a:solidFill>
              </a:rPr>
              <a:t>. Hechos 28: 25-27 </a:t>
            </a:r>
          </a:p>
        </p:txBody>
      </p:sp>
      <p:sp>
        <p:nvSpPr>
          <p:cNvPr id="8" name="Marcador de contenido 7"/>
          <p:cNvSpPr>
            <a:spLocks noGrp="1"/>
          </p:cNvSpPr>
          <p:nvPr>
            <p:ph sz="quarter" idx="4"/>
          </p:nvPr>
        </p:nvSpPr>
        <p:spPr>
          <a:xfrm>
            <a:off x="7051964" y="2673507"/>
            <a:ext cx="4303424" cy="3956693"/>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ES" dirty="0" smtClean="0"/>
              <a:t>Y </a:t>
            </a:r>
            <a:r>
              <a:rPr lang="es-ES" dirty="0"/>
              <a:t>como no estuviesen de acuerdo entre sí, al retirarse, les dijo Pablo estas palabras: Bien habló el </a:t>
            </a:r>
            <a:r>
              <a:rPr lang="es-ES" u="sng" dirty="0"/>
              <a:t>Espíritu Santo por medio del profeta Isaías a nuestro padres diciendo</a:t>
            </a:r>
            <a:r>
              <a:rPr lang="es-ES" dirty="0"/>
              <a:t>: Ve a este pueblo, y diles: De oído oiréis, y no entenderéis; Y viendo veréis, y no percibiréis; Porque el corazón de este pueblo se ha engrosado, y con los oídos oyeron pesadamente, Y sus ojos han cerrado, para que no vean con los ojos.</a:t>
            </a:r>
          </a:p>
        </p:txBody>
      </p:sp>
    </p:spTree>
    <p:extLst>
      <p:ext uri="{BB962C8B-B14F-4D97-AF65-F5344CB8AC3E}">
        <p14:creationId xmlns:p14="http://schemas.microsoft.com/office/powerpoint/2010/main" val="756161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arcador de texto 11"/>
          <p:cNvSpPr>
            <a:spLocks noGrp="1"/>
          </p:cNvSpPr>
          <p:nvPr>
            <p:ph type="body" idx="1"/>
          </p:nvPr>
        </p:nvSpPr>
        <p:spPr>
          <a:xfrm>
            <a:off x="1981200" y="332656"/>
            <a:ext cx="4040188" cy="639762"/>
          </a:xfrm>
        </p:spPr>
        <p:style>
          <a:lnRef idx="2">
            <a:schemeClr val="accent2"/>
          </a:lnRef>
          <a:fillRef idx="1">
            <a:schemeClr val="lt1"/>
          </a:fillRef>
          <a:effectRef idx="0">
            <a:schemeClr val="accent2"/>
          </a:effectRef>
          <a:fontRef idx="minor">
            <a:schemeClr val="dk1"/>
          </a:fontRef>
        </p:style>
        <p:txBody>
          <a:bodyPr>
            <a:normAutofit fontScale="92500"/>
          </a:bodyPr>
          <a:lstStyle/>
          <a:p>
            <a:r>
              <a:rPr lang="es-CO" dirty="0">
                <a:solidFill>
                  <a:srgbClr val="FF0000"/>
                </a:solidFill>
              </a:rPr>
              <a:t>Comparemos Jeremías 31: 33-34 </a:t>
            </a:r>
          </a:p>
        </p:txBody>
      </p:sp>
      <p:sp>
        <p:nvSpPr>
          <p:cNvPr id="8" name="Marcador de contenido 7"/>
          <p:cNvSpPr>
            <a:spLocks noGrp="1"/>
          </p:cNvSpPr>
          <p:nvPr>
            <p:ph sz="half" idx="2"/>
          </p:nvPr>
        </p:nvSpPr>
        <p:spPr>
          <a:xfrm>
            <a:off x="1981200" y="1196752"/>
            <a:ext cx="4040188" cy="4824536"/>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ES" dirty="0" smtClean="0"/>
              <a:t>Pero </a:t>
            </a:r>
            <a:r>
              <a:rPr lang="es-ES" dirty="0"/>
              <a:t>este es el pacto que haré con la casa de Israel después de aquellos días, dice Jehová: Daré mi ley en su mente, y la escribiré en su corazón, </a:t>
            </a:r>
            <a:r>
              <a:rPr lang="es-ES" u="sng" dirty="0"/>
              <a:t>y yo seré a ellos por Dios</a:t>
            </a:r>
            <a:r>
              <a:rPr lang="es-ES" dirty="0"/>
              <a:t>, y ellos me sarán por pueblo. Y no enseñará más ninguno a su prójimo ni ninguno a su hermano, diciendo: Conoce a Jehová; porque todos me conocerán, desde el más pequeño de ellos hasta el más grande, dice Jehová; porque perdonaré la maldad de ellos, y no me acordaré más de su pecado.</a:t>
            </a:r>
          </a:p>
          <a:p>
            <a:endParaRPr lang="es-ES" dirty="0"/>
          </a:p>
          <a:p>
            <a:endParaRPr lang="es-ES" dirty="0"/>
          </a:p>
        </p:txBody>
      </p:sp>
      <p:sp>
        <p:nvSpPr>
          <p:cNvPr id="13" name="Marcador de texto 12"/>
          <p:cNvSpPr>
            <a:spLocks noGrp="1"/>
          </p:cNvSpPr>
          <p:nvPr>
            <p:ph type="body" sz="quarter" idx="3"/>
          </p:nvPr>
        </p:nvSpPr>
        <p:spPr>
          <a:xfrm>
            <a:off x="6456042" y="332656"/>
            <a:ext cx="3744416" cy="639762"/>
          </a:xfrm>
        </p:spPr>
        <p:style>
          <a:lnRef idx="2">
            <a:schemeClr val="accent2"/>
          </a:lnRef>
          <a:fillRef idx="1">
            <a:schemeClr val="lt1"/>
          </a:fillRef>
          <a:effectRef idx="0">
            <a:schemeClr val="accent2"/>
          </a:effectRef>
          <a:fontRef idx="minor">
            <a:schemeClr val="dk1"/>
          </a:fontRef>
        </p:style>
        <p:txBody>
          <a:bodyPr/>
          <a:lstStyle/>
          <a:p>
            <a:r>
              <a:rPr lang="es-CO" dirty="0">
                <a:solidFill>
                  <a:srgbClr val="FF0000"/>
                </a:solidFill>
              </a:rPr>
              <a:t>Con Hebreos 10:15-17 </a:t>
            </a:r>
          </a:p>
        </p:txBody>
      </p:sp>
      <p:sp>
        <p:nvSpPr>
          <p:cNvPr id="14" name="Marcador de contenido 13"/>
          <p:cNvSpPr>
            <a:spLocks noGrp="1"/>
          </p:cNvSpPr>
          <p:nvPr>
            <p:ph sz="quarter" idx="4"/>
          </p:nvPr>
        </p:nvSpPr>
        <p:spPr>
          <a:xfrm>
            <a:off x="6456042" y="1196752"/>
            <a:ext cx="3744415" cy="4824536"/>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ES" dirty="0" smtClean="0"/>
              <a:t>Y </a:t>
            </a:r>
            <a:r>
              <a:rPr lang="es-ES" dirty="0"/>
              <a:t>nos atestigua lo mismo el </a:t>
            </a:r>
            <a:r>
              <a:rPr lang="es-ES" u="sng" dirty="0"/>
              <a:t>Espíritu Santo</a:t>
            </a:r>
            <a:r>
              <a:rPr lang="es-ES" dirty="0"/>
              <a:t>; porque después de haber dicho: Este es el pacto que haré con ellos después de aquellos días, dice el Señor: Pondré mis leyes en sus corazones, y en sus mentes las escribiré, Y añade: Y nunca más me acordaré de sus pecados y transgresiones.</a:t>
            </a:r>
          </a:p>
          <a:p>
            <a:endParaRPr lang="es-CO" dirty="0"/>
          </a:p>
        </p:txBody>
      </p:sp>
    </p:spTree>
    <p:extLst>
      <p:ext uri="{BB962C8B-B14F-4D97-AF65-F5344CB8AC3E}">
        <p14:creationId xmlns:p14="http://schemas.microsoft.com/office/powerpoint/2010/main" val="3294512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algn="ctr"/>
            <a:r>
              <a:rPr lang="es-ES" dirty="0"/>
              <a:t>El Espíritu Santo es declarado Dios en el Nuevo Testamento.</a:t>
            </a:r>
          </a:p>
        </p:txBody>
      </p:sp>
      <p:sp>
        <p:nvSpPr>
          <p:cNvPr id="5" name="Marcador de texto 4"/>
          <p:cNvSpPr>
            <a:spLocks noGrp="1"/>
          </p:cNvSpPr>
          <p:nvPr>
            <p:ph type="body" idx="1"/>
          </p:nvPr>
        </p:nvSpPr>
        <p:spPr/>
        <p:txBody>
          <a:bodyPr/>
          <a:lstStyle/>
          <a:p>
            <a:pPr algn="ctr"/>
            <a:r>
              <a:rPr lang="es-CO" dirty="0">
                <a:solidFill>
                  <a:srgbClr val="FF0000"/>
                </a:solidFill>
              </a:rPr>
              <a:t>Hechos 5: 3-4 </a:t>
            </a:r>
          </a:p>
        </p:txBody>
      </p:sp>
      <p:sp>
        <p:nvSpPr>
          <p:cNvPr id="3" name="Marcador de contenido 2"/>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ES" dirty="0" smtClean="0"/>
              <a:t>Y </a:t>
            </a:r>
            <a:r>
              <a:rPr lang="es-ES" dirty="0"/>
              <a:t>dijo Pedro: Ananías, ¿por qué llenó Satanás tu corazón para que mintieses al </a:t>
            </a:r>
            <a:r>
              <a:rPr lang="es-ES" u="sng" dirty="0"/>
              <a:t>Espíritu Santo</a:t>
            </a:r>
            <a:r>
              <a:rPr lang="es-ES" dirty="0"/>
              <a:t>, y sustrajeses del precio de la heredad? Reteniéndola, ¿no se te quedaba a Ti? Y vendida, ¿no estaba en tu poder? ¿Por qué pusiste esto en tu corazón? No has mentido a los hombres, </a:t>
            </a:r>
            <a:r>
              <a:rPr lang="es-ES" u="sng" dirty="0"/>
              <a:t>sino a Dios</a:t>
            </a:r>
            <a:r>
              <a:rPr lang="es-ES" dirty="0" smtClean="0"/>
              <a:t>.</a:t>
            </a:r>
            <a:endParaRPr lang="es-ES" dirty="0"/>
          </a:p>
        </p:txBody>
      </p:sp>
      <p:sp>
        <p:nvSpPr>
          <p:cNvPr id="6" name="Marcador de texto 5"/>
          <p:cNvSpPr>
            <a:spLocks noGrp="1"/>
          </p:cNvSpPr>
          <p:nvPr>
            <p:ph type="body" sz="quarter" idx="3"/>
          </p:nvPr>
        </p:nvSpPr>
        <p:spPr/>
        <p:txBody>
          <a:bodyPr/>
          <a:lstStyle/>
          <a:p>
            <a:pPr algn="ctr"/>
            <a:r>
              <a:rPr lang="es-CO" dirty="0" smtClean="0">
                <a:solidFill>
                  <a:srgbClr val="FF0000"/>
                </a:solidFill>
              </a:rPr>
              <a:t>2 Corintios </a:t>
            </a:r>
            <a:r>
              <a:rPr lang="es-CO" dirty="0">
                <a:solidFill>
                  <a:srgbClr val="FF0000"/>
                </a:solidFill>
              </a:rPr>
              <a:t>3:17 </a:t>
            </a:r>
          </a:p>
        </p:txBody>
      </p:sp>
      <p:sp>
        <p:nvSpPr>
          <p:cNvPr id="7" name="Marcador de contenido 6"/>
          <p:cNvSpPr>
            <a:spLocks noGrp="1"/>
          </p:cNvSpPr>
          <p:nvPr>
            <p:ph sz="quarter" idx="4"/>
          </p:nvPr>
        </p:nvSpPr>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ES" sz="4000" dirty="0"/>
              <a:t>Porque el Señor es el Espíritu; y donde está el Espíritu del Señor, allí hay libertad</a:t>
            </a:r>
            <a:r>
              <a:rPr lang="es-ES" sz="4000" dirty="0"/>
              <a:t>.</a:t>
            </a:r>
            <a:endParaRPr lang="es-ES" sz="4000" dirty="0"/>
          </a:p>
        </p:txBody>
      </p:sp>
    </p:spTree>
    <p:extLst>
      <p:ext uri="{BB962C8B-B14F-4D97-AF65-F5344CB8AC3E}">
        <p14:creationId xmlns:p14="http://schemas.microsoft.com/office/powerpoint/2010/main" val="39674933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Autofit/>
          </a:bodyPr>
          <a:lstStyle/>
          <a:p>
            <a:r>
              <a:rPr lang="es-ES" sz="3600" dirty="0"/>
              <a:t>EL ESPÍRITU SANTO ES DECLARADO DIOS EN RAZÓN A SUS ATRIBUTOS.</a:t>
            </a:r>
            <a:endParaRPr lang="es-ES" sz="3600" dirty="0"/>
          </a:p>
        </p:txBody>
      </p:sp>
      <p:sp>
        <p:nvSpPr>
          <p:cNvPr id="3" name="Marcador de contenido 2"/>
          <p:cNvSpPr>
            <a:spLocks noGrp="1"/>
          </p:cNvSpPr>
          <p:nvPr>
            <p:ph idx="1"/>
          </p:nvPr>
        </p:nvSpPr>
        <p:spPr>
          <a:xfrm>
            <a:off x="838200" y="1856508"/>
            <a:ext cx="10515600" cy="4812851"/>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buNone/>
            </a:pPr>
            <a:r>
              <a:rPr lang="es-ES" sz="4400" b="1" dirty="0"/>
              <a:t>1. </a:t>
            </a:r>
            <a:r>
              <a:rPr lang="es-ES" sz="4400" b="1" u="sng" dirty="0"/>
              <a:t>El </a:t>
            </a:r>
            <a:r>
              <a:rPr lang="es-ES" sz="4400" b="1" u="sng" dirty="0"/>
              <a:t>es Omnipresente</a:t>
            </a:r>
          </a:p>
          <a:p>
            <a:r>
              <a:rPr lang="es-ES" dirty="0">
                <a:solidFill>
                  <a:srgbClr val="FF0000"/>
                </a:solidFill>
              </a:rPr>
              <a:t>Salmo 139: 7-10 </a:t>
            </a:r>
            <a:r>
              <a:rPr lang="es-ES" dirty="0">
                <a:latin typeface="Bell MT" panose="02020503060305020303" pitchFamily="18" charset="0"/>
              </a:rPr>
              <a:t>¿a dónde me iré de tu Espíritu? ¿Y a dónde huiré de tu </a:t>
            </a:r>
            <a:r>
              <a:rPr lang="es-ES" dirty="0" smtClean="0">
                <a:latin typeface="Bell MT" panose="02020503060305020303" pitchFamily="18" charset="0"/>
              </a:rPr>
              <a:t>presencia? Si </a:t>
            </a:r>
            <a:r>
              <a:rPr lang="es-ES" dirty="0">
                <a:latin typeface="Bell MT" panose="02020503060305020303" pitchFamily="18" charset="0"/>
              </a:rPr>
              <a:t>subiere a los cielos, allí estás tú; Y si en el Seol hiciere mi estrado, he aquí, allí tú </a:t>
            </a:r>
            <a:r>
              <a:rPr lang="es-ES" dirty="0" smtClean="0">
                <a:latin typeface="Bell MT" panose="02020503060305020303" pitchFamily="18" charset="0"/>
              </a:rPr>
              <a:t>estás. Si </a:t>
            </a:r>
            <a:r>
              <a:rPr lang="es-ES" dirty="0">
                <a:latin typeface="Bell MT" panose="02020503060305020303" pitchFamily="18" charset="0"/>
              </a:rPr>
              <a:t>tomare las alas del alba y habitare en el extremo del mar, aún allí me guiará tu mano, y me asirá tu diestra</a:t>
            </a:r>
            <a:r>
              <a:rPr lang="es-ES" dirty="0" smtClean="0">
                <a:latin typeface="Bell MT" panose="02020503060305020303" pitchFamily="18" charset="0"/>
              </a:rPr>
              <a:t>.</a:t>
            </a:r>
            <a:endParaRPr lang="es-ES" dirty="0">
              <a:latin typeface="Bell MT" panose="02020503060305020303" pitchFamily="18" charset="0"/>
            </a:endParaRPr>
          </a:p>
          <a:p>
            <a:pPr marL="0" indent="0">
              <a:buNone/>
            </a:pPr>
            <a:r>
              <a:rPr lang="es-ES" sz="4400" b="1" dirty="0"/>
              <a:t>2. </a:t>
            </a:r>
            <a:r>
              <a:rPr lang="es-ES" sz="4400" b="1" u="sng" dirty="0"/>
              <a:t>El es Omnisciente</a:t>
            </a:r>
            <a:endParaRPr lang="es-ES" sz="4400" b="1" u="sng" dirty="0"/>
          </a:p>
          <a:p>
            <a:r>
              <a:rPr lang="es-ES" dirty="0" smtClean="0">
                <a:solidFill>
                  <a:srgbClr val="FF0000"/>
                </a:solidFill>
              </a:rPr>
              <a:t>1 Corintios </a:t>
            </a:r>
            <a:r>
              <a:rPr lang="es-ES" dirty="0">
                <a:solidFill>
                  <a:srgbClr val="FF0000"/>
                </a:solidFill>
              </a:rPr>
              <a:t>2:10-11 </a:t>
            </a:r>
            <a:r>
              <a:rPr lang="es-ES" dirty="0">
                <a:latin typeface="Bell MT" panose="02020503060305020303" pitchFamily="18" charset="0"/>
              </a:rPr>
              <a:t>Pero Dios nos las reveló a nosotros por el Espíritu; porque el Espíritu todo lo escudriña, aún lo profundo de Dios. Porque ¿quién de los hombres sabe las cosas del hombre, sino el espíritu del hombre que está en él? Así tampoco nadie conoció las cosas de Dios, sino el Espíritu de Dios.</a:t>
            </a:r>
          </a:p>
          <a:p>
            <a:pPr marL="0" indent="0">
              <a:buNone/>
            </a:pPr>
            <a:r>
              <a:rPr lang="es-ES" sz="4400" b="1" dirty="0"/>
              <a:t>3. </a:t>
            </a:r>
            <a:r>
              <a:rPr lang="es-ES" sz="4400" b="1" u="sng" dirty="0"/>
              <a:t>El </a:t>
            </a:r>
            <a:r>
              <a:rPr lang="es-ES" sz="4400" b="1" u="sng" dirty="0"/>
              <a:t>es Eterno</a:t>
            </a:r>
          </a:p>
          <a:p>
            <a:r>
              <a:rPr lang="es-ES" dirty="0">
                <a:solidFill>
                  <a:srgbClr val="FF0000"/>
                </a:solidFill>
              </a:rPr>
              <a:t>Hebreos 9:14 </a:t>
            </a:r>
            <a:r>
              <a:rPr lang="es-ES" dirty="0">
                <a:latin typeface="Bell MT" panose="02020503060305020303" pitchFamily="18" charset="0"/>
              </a:rPr>
              <a:t>¿Cuánto más la sangre de Cristo, el cual mediante el </a:t>
            </a:r>
            <a:r>
              <a:rPr lang="es-ES" u="sng" dirty="0">
                <a:latin typeface="Bell MT" panose="02020503060305020303" pitchFamily="18" charset="0"/>
              </a:rPr>
              <a:t>Espíritu eterno</a:t>
            </a:r>
            <a:r>
              <a:rPr lang="es-ES" dirty="0">
                <a:latin typeface="Bell MT" panose="02020503060305020303" pitchFamily="18" charset="0"/>
              </a:rPr>
              <a:t> se ofreció a sí mismo sin mancha a Dios, limpiará vuestras conciencias de obras muertas para que sirváis al Dios vivo?</a:t>
            </a:r>
          </a:p>
          <a:p>
            <a:pPr marL="0" indent="0">
              <a:buNone/>
            </a:pPr>
            <a:endParaRPr lang="es-ES" b="1" dirty="0" smtClean="0"/>
          </a:p>
        </p:txBody>
      </p:sp>
    </p:spTree>
    <p:extLst>
      <p:ext uri="{BB962C8B-B14F-4D97-AF65-F5344CB8AC3E}">
        <p14:creationId xmlns:p14="http://schemas.microsoft.com/office/powerpoint/2010/main" val="19629970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69819" y="764705"/>
            <a:ext cx="10640290" cy="5361459"/>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endParaRPr lang="es-CO" dirty="0" smtClean="0"/>
          </a:p>
          <a:p>
            <a:endParaRPr lang="es-CO" dirty="0"/>
          </a:p>
          <a:p>
            <a:r>
              <a:rPr lang="es-CO" dirty="0" smtClean="0"/>
              <a:t>Quizá</a:t>
            </a:r>
            <a:r>
              <a:rPr lang="es-CO" dirty="0" smtClean="0"/>
              <a:t>, para algunos les resulte difícil explicar el tema del Espíritu Santo, debido a que no se le menciona sentado en el trono celestial, en la Historia de la Redención, dónde si se registra que están sentados el Padre y el Hijo. </a:t>
            </a:r>
            <a:r>
              <a:rPr lang="es-CO" dirty="0" smtClean="0">
                <a:solidFill>
                  <a:srgbClr val="FF0000"/>
                </a:solidFill>
              </a:rPr>
              <a:t>(Ver Historia de la Redención p 13.2).</a:t>
            </a:r>
          </a:p>
          <a:p>
            <a:endParaRPr lang="es-CO" dirty="0" smtClean="0"/>
          </a:p>
          <a:p>
            <a:r>
              <a:rPr lang="es-CO" dirty="0" smtClean="0"/>
              <a:t>Sin </a:t>
            </a:r>
            <a:r>
              <a:rPr lang="es-CO" dirty="0" smtClean="0"/>
              <a:t>embargo, debemos atenernos al registro de EGW, mensajera escogida por Dios para los creyentes adventistas, ella recibió información en los primeros tiempos, acerca de los comienzos de la obra. Ella dice:</a:t>
            </a:r>
            <a:endParaRPr lang="es-CO" dirty="0"/>
          </a:p>
        </p:txBody>
      </p:sp>
    </p:spTree>
    <p:extLst>
      <p:ext uri="{BB962C8B-B14F-4D97-AF65-F5344CB8AC3E}">
        <p14:creationId xmlns:p14="http://schemas.microsoft.com/office/powerpoint/2010/main" val="3726721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351584" y="188640"/>
            <a:ext cx="7488833" cy="4176464"/>
          </a:xfrm>
          <a:prstGeom prst="rect">
            <a:avLst/>
          </a:prstGeom>
        </p:spPr>
      </p:pic>
      <p:sp>
        <p:nvSpPr>
          <p:cNvPr id="2" name="Rectángulo 1"/>
          <p:cNvSpPr/>
          <p:nvPr/>
        </p:nvSpPr>
        <p:spPr>
          <a:xfrm>
            <a:off x="1703512" y="4549676"/>
            <a:ext cx="8712968" cy="2308324"/>
          </a:xfrm>
          <a:prstGeom prst="rect">
            <a:avLst/>
          </a:prstGeo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ES" sz="2400" dirty="0"/>
              <a:t>Yo, </a:t>
            </a:r>
            <a:r>
              <a:rPr lang="es-ES" sz="2400" dirty="0"/>
              <a:t>como siervo del Señor, no puedo enseñar otra cosa sino lo que dice la Biblia y el Espíritu de Profecía.</a:t>
            </a:r>
          </a:p>
          <a:p>
            <a:pPr algn="ctr"/>
            <a:r>
              <a:rPr lang="es-ES" sz="2400" dirty="0">
                <a:solidFill>
                  <a:srgbClr val="C00000"/>
                </a:solidFill>
              </a:rPr>
              <a:t>Deut.4:2</a:t>
            </a:r>
            <a:r>
              <a:rPr lang="es-ES" sz="2400" dirty="0">
                <a:solidFill>
                  <a:srgbClr val="C00000"/>
                </a:solidFill>
              </a:rPr>
              <a:t>. </a:t>
            </a:r>
            <a:r>
              <a:rPr lang="es-ES" sz="2400" dirty="0">
                <a:solidFill>
                  <a:schemeClr val="tx1"/>
                </a:solidFill>
              </a:rPr>
              <a:t>me dice:</a:t>
            </a:r>
            <a:endParaRPr lang="es-ES" sz="2400" dirty="0">
              <a:solidFill>
                <a:schemeClr val="tx1"/>
              </a:solidFill>
            </a:endParaRPr>
          </a:p>
          <a:p>
            <a:pPr algn="ctr"/>
            <a:r>
              <a:rPr lang="es-ES" sz="2400" b="1" dirty="0"/>
              <a:t>No añadiréis a la palabra que yo os mando, ni disminuiréis de ella, para que guardéis los mandamientos de Jehová vuestro Dios que yo os ordeno</a:t>
            </a:r>
            <a:r>
              <a:rPr lang="es-ES" sz="2400" b="1" dirty="0"/>
              <a:t>.</a:t>
            </a:r>
            <a:endParaRPr lang="es-ES" sz="2400" b="1" dirty="0"/>
          </a:p>
        </p:txBody>
      </p:sp>
    </p:spTree>
    <p:extLst>
      <p:ext uri="{BB962C8B-B14F-4D97-AF65-F5344CB8AC3E}">
        <p14:creationId xmlns:p14="http://schemas.microsoft.com/office/powerpoint/2010/main" val="1776219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3965" y="116632"/>
            <a:ext cx="11762508" cy="6408712"/>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buNone/>
            </a:pPr>
            <a:r>
              <a:rPr lang="es-CO" dirty="0" smtClean="0"/>
              <a:t> </a:t>
            </a:r>
            <a:r>
              <a:rPr lang="es-CO" sz="2400" dirty="0"/>
              <a:t>Ejemplo: </a:t>
            </a:r>
            <a:r>
              <a:rPr lang="es-CO" sz="2400" dirty="0">
                <a:solidFill>
                  <a:srgbClr val="FF0000"/>
                </a:solidFill>
              </a:rPr>
              <a:t>Ge.26:5</a:t>
            </a:r>
            <a:r>
              <a:rPr lang="es-CO" sz="2400" dirty="0"/>
              <a:t>. “</a:t>
            </a:r>
            <a:r>
              <a:rPr lang="es-ES" sz="2400" dirty="0">
                <a:latin typeface="Bell MT" panose="02020503060305020303" pitchFamily="18" charset="0"/>
              </a:rPr>
              <a:t>por </a:t>
            </a:r>
            <a:r>
              <a:rPr lang="es-ES" sz="2400" dirty="0">
                <a:latin typeface="Bell MT" panose="02020503060305020303" pitchFamily="18" charset="0"/>
              </a:rPr>
              <a:t>cuanto oyó Abraham mi voz, y guardó mi precepto, mis mandamientos, mis estatutos y mis </a:t>
            </a:r>
            <a:r>
              <a:rPr lang="es-ES" sz="2400" dirty="0">
                <a:latin typeface="Bell MT" panose="02020503060305020303" pitchFamily="18" charset="0"/>
              </a:rPr>
              <a:t>leyes</a:t>
            </a:r>
            <a:r>
              <a:rPr lang="es-ES" sz="2400" dirty="0"/>
              <a:t>”.</a:t>
            </a:r>
          </a:p>
          <a:p>
            <a:pPr marL="0" indent="0">
              <a:buNone/>
            </a:pPr>
            <a:r>
              <a:rPr lang="es-CO" sz="2400" dirty="0"/>
              <a:t>Si Abrahán sabia los mandamientos de Dios y los guardaba, sabía que Dios prohibía matar. Pero cuando Dios le ordena: </a:t>
            </a:r>
            <a:r>
              <a:rPr lang="es-ES" sz="2400" dirty="0"/>
              <a:t> </a:t>
            </a:r>
            <a:r>
              <a:rPr lang="es-ES" sz="2400" dirty="0"/>
              <a:t>“</a:t>
            </a:r>
            <a:r>
              <a:rPr lang="es-ES" sz="2400" dirty="0">
                <a:latin typeface="Bell MT" panose="02020503060305020303" pitchFamily="18" charset="0"/>
              </a:rPr>
              <a:t>Toma </a:t>
            </a:r>
            <a:r>
              <a:rPr lang="es-ES" sz="2400" dirty="0">
                <a:latin typeface="Bell MT" panose="02020503060305020303" pitchFamily="18" charset="0"/>
              </a:rPr>
              <a:t>ahora tu hijo, tu único, Isaac, a quien amas, y vete a tierra de Moriah, y ofrécelo allí en holocausto sobre uno de los montes que yo te </a:t>
            </a:r>
            <a:r>
              <a:rPr lang="es-ES" sz="2400" dirty="0">
                <a:latin typeface="Bell MT" panose="02020503060305020303" pitchFamily="18" charset="0"/>
              </a:rPr>
              <a:t>diré</a:t>
            </a:r>
            <a:r>
              <a:rPr lang="es-ES" sz="2400" dirty="0"/>
              <a:t>”.</a:t>
            </a:r>
            <a:r>
              <a:rPr lang="es-CO" sz="2400" dirty="0"/>
              <a:t> </a:t>
            </a:r>
            <a:r>
              <a:rPr lang="es-CO" sz="2400" dirty="0">
                <a:solidFill>
                  <a:srgbClr val="FF0000"/>
                </a:solidFill>
              </a:rPr>
              <a:t>(Ge.22:2).</a:t>
            </a:r>
          </a:p>
          <a:p>
            <a:pPr marL="0" indent="0">
              <a:buNone/>
            </a:pPr>
            <a:r>
              <a:rPr lang="es-CO" sz="2400" dirty="0"/>
              <a:t>Abrahán no cuestiona a Dios, lo le pregunta ¿</a:t>
            </a:r>
            <a:r>
              <a:rPr lang="es-CO" sz="2400" b="1" dirty="0">
                <a:latin typeface="Bell MT" panose="02020503060305020303" pitchFamily="18" charset="0"/>
              </a:rPr>
              <a:t>y por que, acaso no </a:t>
            </a:r>
            <a:r>
              <a:rPr lang="es-CO" sz="2400" b="1" dirty="0" smtClean="0">
                <a:latin typeface="Bell MT" panose="02020503060305020303" pitchFamily="18" charset="0"/>
              </a:rPr>
              <a:t>dices </a:t>
            </a:r>
            <a:r>
              <a:rPr lang="es-CO" sz="2400" b="1" dirty="0">
                <a:latin typeface="Bell MT" panose="02020503060305020303" pitchFamily="18" charset="0"/>
              </a:rPr>
              <a:t>que no mate, y tu me ordenas ahora que mate a mi único hijo, el heredero de la promesa</a:t>
            </a:r>
            <a:r>
              <a:rPr lang="es-CO" sz="2400" dirty="0"/>
              <a:t>? </a:t>
            </a:r>
            <a:r>
              <a:rPr lang="es-CO" sz="2400" dirty="0"/>
              <a:t>¡No! Abrahán no dijo nada de eso. La Biblia registra que Abrahán, obedeció inmediatamente: “</a:t>
            </a:r>
            <a:r>
              <a:rPr lang="es-ES" sz="2400" dirty="0">
                <a:latin typeface="Bell MT" panose="02020503060305020303" pitchFamily="18" charset="0"/>
              </a:rPr>
              <a:t>Y </a:t>
            </a:r>
            <a:r>
              <a:rPr lang="es-ES" sz="2400" dirty="0">
                <a:latin typeface="Bell MT" panose="02020503060305020303" pitchFamily="18" charset="0"/>
              </a:rPr>
              <a:t>Abraham se levantó muy de mañana, y enalbardó su asno, y tomó consigo dos mozos suyos, y a Isaac su hijo: y cortó leña para el holocausto, y se levantó, y fue al lugar que Dios le </a:t>
            </a:r>
            <a:r>
              <a:rPr lang="es-ES" sz="2400" dirty="0">
                <a:latin typeface="Bell MT" panose="02020503060305020303" pitchFamily="18" charset="0"/>
              </a:rPr>
              <a:t>dijo</a:t>
            </a:r>
            <a:r>
              <a:rPr lang="es-ES" sz="2400" dirty="0"/>
              <a:t>”. </a:t>
            </a:r>
            <a:r>
              <a:rPr lang="es-ES" sz="2400" dirty="0">
                <a:solidFill>
                  <a:srgbClr val="FF0000"/>
                </a:solidFill>
              </a:rPr>
              <a:t>(Ge.22:3).</a:t>
            </a:r>
          </a:p>
          <a:p>
            <a:pPr marL="0" indent="0">
              <a:buNone/>
            </a:pPr>
            <a:r>
              <a:rPr lang="es-ES" sz="2400" dirty="0"/>
              <a:t>De la misma forma, nosotros aunque no entendamos claramente la existencia del ES. </a:t>
            </a:r>
            <a:r>
              <a:rPr lang="es-ES" sz="2400" dirty="0"/>
              <a:t>Creamos lo que Dios dice en su Palabra, como vimos al comienzo del tema, y lo </a:t>
            </a:r>
            <a:r>
              <a:rPr lang="es-ES" sz="2400" dirty="0" smtClean="0"/>
              <a:t>registra </a:t>
            </a:r>
            <a:r>
              <a:rPr lang="es-ES" sz="2400" dirty="0"/>
              <a:t>EGW,  </a:t>
            </a:r>
            <a:r>
              <a:rPr lang="es-ES" sz="2400" dirty="0" smtClean="0"/>
              <a:t>no </a:t>
            </a:r>
            <a:r>
              <a:rPr lang="es-ES" sz="2400" dirty="0"/>
              <a:t>nos pongamos a discutir, si el ES  </a:t>
            </a:r>
            <a:r>
              <a:rPr lang="es-ES" sz="2400" dirty="0"/>
              <a:t>es una persona, o si es el Espíritu del Padre o del Hijo. ¡NO HERMANOS! Eso no es relevante para nuestra salvación</a:t>
            </a:r>
            <a:r>
              <a:rPr lang="es-ES" sz="2400" dirty="0"/>
              <a:t>. </a:t>
            </a:r>
            <a:r>
              <a:rPr lang="es-ES" sz="2400" dirty="0"/>
              <a:t> </a:t>
            </a:r>
            <a:r>
              <a:rPr lang="es-ES" sz="2400" dirty="0">
                <a:solidFill>
                  <a:srgbClr val="FF0000"/>
                </a:solidFill>
              </a:rPr>
              <a:t>(Luc.11:13) </a:t>
            </a:r>
            <a:r>
              <a:rPr lang="es-ES" sz="2400" dirty="0"/>
              <a:t>dice: “</a:t>
            </a:r>
            <a:r>
              <a:rPr lang="es-ES" sz="2400" dirty="0">
                <a:latin typeface="Bell MT" panose="02020503060305020303" pitchFamily="18" charset="0"/>
              </a:rPr>
              <a:t>Pues </a:t>
            </a:r>
            <a:r>
              <a:rPr lang="es-ES" sz="2400" dirty="0">
                <a:latin typeface="Bell MT" panose="02020503060305020303" pitchFamily="18" charset="0"/>
              </a:rPr>
              <a:t>si vosotros siendo malos, sabéis dar buenas dádivas a vuestros hijos, </a:t>
            </a:r>
            <a:r>
              <a:rPr lang="es-ES" sz="2400" u="sng" dirty="0">
                <a:latin typeface="Bell MT" panose="02020503060305020303" pitchFamily="18" charset="0"/>
              </a:rPr>
              <a:t>¿cuánto más vuestro Padre celestial dará el Espíritu Santo a los que se lo pidan</a:t>
            </a:r>
            <a:r>
              <a:rPr lang="es-ES" sz="2400" dirty="0"/>
              <a:t>?” Lo que tenemos que hacer hoy, URGENTEMENTE, es pedirle </a:t>
            </a:r>
            <a:r>
              <a:rPr lang="es-ES" sz="2400" dirty="0" smtClean="0"/>
              <a:t>a nuestro Padre celestial que </a:t>
            </a:r>
            <a:r>
              <a:rPr lang="es-ES" sz="2400" dirty="0"/>
              <a:t>nos conceda el ES </a:t>
            </a:r>
            <a:r>
              <a:rPr lang="es-ES" sz="2400" dirty="0" smtClean="0"/>
              <a:t>para que nos santifique y prepare para terminar </a:t>
            </a:r>
            <a:r>
              <a:rPr lang="es-ES" sz="2400" dirty="0"/>
              <a:t>la obra. Y </a:t>
            </a:r>
            <a:r>
              <a:rPr lang="es-ES" sz="2400" dirty="0" smtClean="0"/>
              <a:t>punto. Mi oración es que seamos fortalecidos con su poder Amen. Y Recuerda que Cristo </a:t>
            </a:r>
            <a:r>
              <a:rPr lang="es-ES" sz="2400" smtClean="0"/>
              <a:t>viene pronto: ¡PREPÁRATE!</a:t>
            </a:r>
            <a:endParaRPr lang="es-ES" sz="2400" dirty="0"/>
          </a:p>
        </p:txBody>
      </p:sp>
    </p:spTree>
    <p:extLst>
      <p:ext uri="{BB962C8B-B14F-4D97-AF65-F5344CB8AC3E}">
        <p14:creationId xmlns:p14="http://schemas.microsoft.com/office/powerpoint/2010/main" val="185538477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2230</Words>
  <Application>Microsoft Office PowerPoint</Application>
  <PresentationFormat>Panorámica</PresentationFormat>
  <Paragraphs>113</Paragraphs>
  <Slides>15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15</vt:i4>
      </vt:variant>
    </vt:vector>
  </HeadingPairs>
  <TitlesOfParts>
    <vt:vector size="20" baseType="lpstr">
      <vt:lpstr>Arial</vt:lpstr>
      <vt:lpstr>Bell MT</vt:lpstr>
      <vt:lpstr>Calibri</vt:lpstr>
      <vt:lpstr>Calibri Light</vt:lpstr>
      <vt:lpstr>Tema de Office</vt:lpstr>
      <vt:lpstr>ATRIBUTOS DEL ESPÍRITU SANTO</vt:lpstr>
      <vt:lpstr>Presentación de PowerPoint</vt:lpstr>
      <vt:lpstr> PERSONALIDAD Y LA DEIDAD DEL ESPIRITU SANTO</vt:lpstr>
      <vt:lpstr>Presentación de PowerPoint</vt:lpstr>
      <vt:lpstr>Presentación de PowerPoint</vt:lpstr>
      <vt:lpstr>Presentación de PowerPoint</vt:lpstr>
      <vt:lpstr>Presentación de PowerPoint</vt:lpstr>
      <vt:lpstr>Presentación de PowerPoint</vt:lpstr>
      <vt:lpstr>Habiendo demostrado que el Espíritu Santo es una persona, queda pendiente el asunto de su divinidad. En cuanto a esto hay suficiente evidencia como para concluir que él es Dios.  El Espíritu Santo es declarado Dios en el Antiguo Testamento. </vt:lpstr>
      <vt:lpstr>Presentación de PowerPoint</vt:lpstr>
      <vt:lpstr>El Espíritu Santo es declarado Dios en el Nuevo Testamento.</vt:lpstr>
      <vt:lpstr>EL ESPÍRITU SANTO ES DECLARADO DIOS EN RAZÓN A SUS ATRIBUTOS.</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ATRIBUTOS DEL ESPÍRITU SANTO</dc:title>
  <dc:creator>Usuario de Windows</dc:creator>
  <cp:lastModifiedBy>Usuario de Windows</cp:lastModifiedBy>
  <cp:revision>33</cp:revision>
  <dcterms:created xsi:type="dcterms:W3CDTF">2017-10-31T07:10:24Z</dcterms:created>
  <dcterms:modified xsi:type="dcterms:W3CDTF">2017-10-31T08:03:14Z</dcterms:modified>
</cp:coreProperties>
</file>